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40"/>
  </p:notesMasterIdLst>
  <p:sldIdLst>
    <p:sldId id="256" r:id="rId2"/>
    <p:sldId id="326" r:id="rId3"/>
    <p:sldId id="327" r:id="rId4"/>
    <p:sldId id="367" r:id="rId5"/>
    <p:sldId id="368" r:id="rId6"/>
    <p:sldId id="328" r:id="rId7"/>
    <p:sldId id="332" r:id="rId8"/>
    <p:sldId id="337" r:id="rId9"/>
    <p:sldId id="342" r:id="rId10"/>
    <p:sldId id="333" r:id="rId11"/>
    <p:sldId id="335" r:id="rId12"/>
    <p:sldId id="338" r:id="rId13"/>
    <p:sldId id="334" r:id="rId14"/>
    <p:sldId id="340" r:id="rId15"/>
    <p:sldId id="343" r:id="rId16"/>
    <p:sldId id="345" r:id="rId17"/>
    <p:sldId id="344" r:id="rId18"/>
    <p:sldId id="346" r:id="rId19"/>
    <p:sldId id="339" r:id="rId20"/>
    <p:sldId id="336" r:id="rId21"/>
    <p:sldId id="330" r:id="rId22"/>
    <p:sldId id="348" r:id="rId23"/>
    <p:sldId id="341" r:id="rId24"/>
    <p:sldId id="353" r:id="rId25"/>
    <p:sldId id="349" r:id="rId26"/>
    <p:sldId id="350" r:id="rId27"/>
    <p:sldId id="354" r:id="rId28"/>
    <p:sldId id="347" r:id="rId29"/>
    <p:sldId id="358" r:id="rId30"/>
    <p:sldId id="362" r:id="rId31"/>
    <p:sldId id="363" r:id="rId32"/>
    <p:sldId id="364" r:id="rId33"/>
    <p:sldId id="355" r:id="rId34"/>
    <p:sldId id="361" r:id="rId35"/>
    <p:sldId id="366" r:id="rId36"/>
    <p:sldId id="360" r:id="rId37"/>
    <p:sldId id="356" r:id="rId38"/>
    <p:sldId id="36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3641"/>
  </p:normalViewPr>
  <p:slideViewPr>
    <p:cSldViewPr snapToGrid="0" snapToObjects="1">
      <p:cViewPr varScale="1">
        <p:scale>
          <a:sx n="86" d="100"/>
          <a:sy n="86" d="100"/>
        </p:scale>
        <p:origin x="2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31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1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 mins)</a:t>
            </a:r>
          </a:p>
          <a:p>
            <a:endParaRPr lang="en-US" dirty="0" smtClean="0"/>
          </a:p>
          <a:p>
            <a:r>
              <a:rPr lang="en-US" dirty="0" smtClean="0"/>
              <a:t>Anyone</a:t>
            </a:r>
            <a:r>
              <a:rPr lang="en-US" baseline="0" dirty="0" smtClean="0"/>
              <a:t> has any ideas?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5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When you see a bigger problem like this, you can try to use wishful thinking. So what do I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6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Imagine you have already reached here. How many paths are there from the red point to B? (2 paths </a:t>
            </a:r>
            <a:r>
              <a:rPr lang="mr-IN" baseline="0" dirty="0" smtClean="0"/>
              <a:t>–</a:t>
            </a:r>
            <a:r>
              <a:rPr lang="en-US" baseline="0" dirty="0" smtClean="0"/>
              <a:t> either north or east).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66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From here, can you determine the pattern?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0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From here, you can already construct the recurrence relation.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91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now you have this.</a:t>
            </a:r>
            <a:r>
              <a:rPr lang="en-US" baseline="0" dirty="0" smtClean="0"/>
              <a:t> But what is the problem here? (It does not terminate nor return any value)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need base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36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Imagine you have already reached here. How many paths are there from the red point to B? (1 path)</a:t>
            </a:r>
          </a:p>
          <a:p>
            <a:r>
              <a:rPr lang="en-US" baseline="0" dirty="0" smtClean="0"/>
              <a:t>Where else can you be?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Imagine you have already reached here. How many paths are there from the red point to B? (1 path)</a:t>
            </a:r>
          </a:p>
          <a:p>
            <a:r>
              <a:rPr lang="en-US" baseline="0" dirty="0" smtClean="0"/>
              <a:t>Where else can you be?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4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</a:t>
            </a:r>
            <a:r>
              <a:rPr lang="en-US" baseline="0" dirty="0" smtClean="0"/>
              <a:t> mins)</a:t>
            </a:r>
          </a:p>
          <a:p>
            <a:r>
              <a:rPr lang="en-US" baseline="0" dirty="0" smtClean="0"/>
              <a:t>Imagine you have already reached here. How many paths are there from the red point to B? (1 path)</a:t>
            </a:r>
          </a:p>
          <a:p>
            <a:r>
              <a:rPr lang="en-US" baseline="0" dirty="0" smtClean="0"/>
              <a:t>Where else can you be?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76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think the base</a:t>
            </a:r>
            <a:r>
              <a:rPr lang="en-US" baseline="0" dirty="0" smtClean="0"/>
              <a:t> case should be?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 Your feedback will be anonymous to me, but can be seen by the Prof.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1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2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</a:t>
            </a:r>
            <a:r>
              <a:rPr lang="en-US" baseline="0" dirty="0" smtClean="0"/>
              <a:t> tell what this code segment is doing?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7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clean</a:t>
            </a:r>
            <a:r>
              <a:rPr lang="en-US" baseline="0" dirty="0" smtClean="0"/>
              <a:t> up your code!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77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</a:t>
            </a:r>
            <a:r>
              <a:rPr lang="en-US" dirty="0" smtClean="0"/>
              <a:t>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1</a:t>
            </a:r>
            <a:r>
              <a:rPr lang="en-US" sz="2500" baseline="30000" dirty="0" smtClean="0"/>
              <a:t>st</a:t>
            </a:r>
            <a:r>
              <a:rPr lang="en-US" sz="2500" dirty="0" smtClean="0"/>
              <a:t> October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inconsistent spacing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6"/>
          <a:stretch/>
        </p:blipFill>
        <p:spPr>
          <a:xfrm>
            <a:off x="1028700" y="2723790"/>
            <a:ext cx="3467853" cy="46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94" y="3839545"/>
            <a:ext cx="2614067" cy="571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97" y="5053054"/>
            <a:ext cx="7244262" cy="456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1"/>
          <a:stretch/>
        </p:blipFill>
        <p:spPr>
          <a:xfrm>
            <a:off x="5737199" y="2087126"/>
            <a:ext cx="2057503" cy="63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0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inconsistent spacing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8" y="2519597"/>
            <a:ext cx="80121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non-descriptive names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8"/>
          <a:stretch/>
        </p:blipFill>
        <p:spPr>
          <a:xfrm>
            <a:off x="1448425" y="2482121"/>
            <a:ext cx="3078606" cy="51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461062"/>
            <a:ext cx="3335097" cy="82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25" y="4732935"/>
            <a:ext cx="2866110" cy="723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05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lack of comments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76" y="1918910"/>
            <a:ext cx="5319947" cy="4617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4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lack of comments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9" y="2681367"/>
            <a:ext cx="8595301" cy="23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lack of comments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2016177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functions (single line):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8" y="3132945"/>
            <a:ext cx="7657189" cy="19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lack of comments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2016177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functions (multiple lines):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257966"/>
            <a:ext cx="7347321" cy="1673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9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lack of comments</a:t>
            </a:r>
            <a:endParaRPr lang="en-US" sz="3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8700" y="2016177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Within function (take note - indentation!):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77" y="3252865"/>
            <a:ext cx="6497346" cy="1578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8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lack of comments</a:t>
            </a:r>
            <a:endParaRPr lang="en-US" sz="3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8700" y="2016177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please do not spam comments: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33" y="3502077"/>
            <a:ext cx="6798833" cy="1083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2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useless commented code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27" y="2171700"/>
            <a:ext cx="4481101" cy="16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08" y="4676307"/>
            <a:ext cx="64516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99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Midterm survey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Pre-mid recap 2: </a:t>
            </a:r>
            <a:r>
              <a:rPr lang="en-US" dirty="0" err="1" smtClean="0"/>
              <a:t>Kahoot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Review: Assignment 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Exercise 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Exercise 3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Recursion from Piazza</a:t>
            </a:r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excessive blank lines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 b="3976"/>
          <a:stretch/>
        </p:blipFill>
        <p:spPr>
          <a:xfrm>
            <a:off x="1657350" y="2473376"/>
            <a:ext cx="5943600" cy="154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028700" y="4586990"/>
            <a:ext cx="7200900" cy="128041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Too many blank lines before, after, and in the program!</a:t>
            </a:r>
          </a:p>
        </p:txBody>
      </p:sp>
    </p:spTree>
    <p:extLst>
      <p:ext uri="{BB962C8B-B14F-4D97-AF65-F5344CB8AC3E}">
        <p14:creationId xmlns:p14="http://schemas.microsoft.com/office/powerpoint/2010/main" val="14877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Getting full marks is </a:t>
            </a:r>
            <a:r>
              <a:rPr lang="en-US" b="1" u="sng" dirty="0" smtClean="0"/>
              <a:t>not</a:t>
            </a:r>
            <a:r>
              <a:rPr lang="en-US" dirty="0" smtClean="0"/>
              <a:t> impossible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Someone in the class got full marks</a:t>
            </a:r>
          </a:p>
        </p:txBody>
      </p:sp>
    </p:spTree>
    <p:extLst>
      <p:ext uri="{BB962C8B-B14F-4D97-AF65-F5344CB8AC3E}">
        <p14:creationId xmlns:p14="http://schemas.microsoft.com/office/powerpoint/2010/main" val="1430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Assignment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sz="3000" dirty="0" err="1"/>
              <a:t>p</a:t>
            </a:r>
            <a:r>
              <a:rPr lang="en-US" sz="3000" dirty="0" err="1" smtClean="0"/>
              <a:t>attern.c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Everyone did quite well for this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Key to solving: break the problem into smaller problems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Anyone needs help?</a:t>
            </a:r>
          </a:p>
        </p:txBody>
      </p:sp>
    </p:spTree>
    <p:extLst>
      <p:ext uri="{BB962C8B-B14F-4D97-AF65-F5344CB8AC3E}">
        <p14:creationId xmlns:p14="http://schemas.microsoft.com/office/powerpoint/2010/main" val="19938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  <a:br>
              <a:rPr lang="en-US" dirty="0"/>
            </a:br>
            <a:r>
              <a:rPr lang="en-US" sz="3000" dirty="0"/>
              <a:t>Q2: Ordinal Suffix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Next 15 mins:</a:t>
            </a: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	1. Work on ex02 Q2 (</a:t>
            </a:r>
            <a:r>
              <a:rPr lang="en-US" dirty="0"/>
              <a:t>o</a:t>
            </a:r>
            <a:r>
              <a:rPr lang="en-US" dirty="0" smtClean="0"/>
              <a:t>rdinal suffix)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2. Edit your style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Ask me if you need help</a:t>
            </a:r>
          </a:p>
        </p:txBody>
      </p:sp>
    </p:spTree>
    <p:extLst>
      <p:ext uri="{BB962C8B-B14F-4D97-AF65-F5344CB8AC3E}">
        <p14:creationId xmlns:p14="http://schemas.microsoft.com/office/powerpoint/2010/main" val="919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br>
              <a:rPr lang="en-US" dirty="0" smtClean="0"/>
            </a:br>
            <a:r>
              <a:rPr lang="en-US" sz="3000" dirty="0" smtClean="0"/>
              <a:t>Q2: Ordinal Suffix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Next 15 mins:</a:t>
            </a: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	1. Someone share their code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2. How did you come up with this?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what variables are needed?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break problem down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3. Anyone else with different ways?</a:t>
            </a:r>
          </a:p>
        </p:txBody>
      </p:sp>
    </p:spTree>
    <p:extLst>
      <p:ext uri="{BB962C8B-B14F-4D97-AF65-F5344CB8AC3E}">
        <p14:creationId xmlns:p14="http://schemas.microsoft.com/office/powerpoint/2010/main" val="150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br>
              <a:rPr lang="en-US" dirty="0" smtClean="0"/>
            </a:br>
            <a:r>
              <a:rPr lang="en-US" sz="3000" dirty="0" smtClean="0"/>
              <a:t>Q2: Ordinal Suffix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06" y="1894831"/>
            <a:ext cx="4278488" cy="45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Next 15 mins:</a:t>
            </a: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	1. Decide on a question (in-class)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binary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rectangle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</a:t>
            </a:r>
            <a:r>
              <a:rPr lang="en-US" dirty="0" err="1" smtClean="0"/>
              <a:t>fibbonacci</a:t>
            </a:r>
            <a:endParaRPr lang="en-US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prime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2. Edit your style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Ask me if you need help</a:t>
            </a:r>
          </a:p>
        </p:txBody>
      </p:sp>
    </p:spTree>
    <p:extLst>
      <p:ext uri="{BB962C8B-B14F-4D97-AF65-F5344CB8AC3E}">
        <p14:creationId xmlns:p14="http://schemas.microsoft.com/office/powerpoint/2010/main" val="1699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Next 15 mins:</a:t>
            </a: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	1. Someone share their code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2. How did you come up with this?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what variables are needed?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- break problem down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3. Anyone else with different ways?</a:t>
            </a:r>
          </a:p>
        </p:txBody>
      </p:sp>
    </p:spTree>
    <p:extLst>
      <p:ext uri="{BB962C8B-B14F-4D97-AF65-F5344CB8AC3E}">
        <p14:creationId xmlns:p14="http://schemas.microsoft.com/office/powerpoint/2010/main" val="8388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71700"/>
            <a:ext cx="7734925" cy="28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5189" y="5261667"/>
            <a:ext cx="316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n</a:t>
            </a:r>
            <a:r>
              <a:rPr lang="en-US" sz="3600" smtClean="0"/>
              <a:t>e(1, 3)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640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971738" y="3861723"/>
            <a:ext cx="404734" cy="404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5189" y="5261667"/>
            <a:ext cx="316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ne(1, </a:t>
            </a:r>
            <a:r>
              <a:rPr lang="en-US" sz="3600" dirty="0"/>
              <a:t>1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04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971738" y="3861723"/>
            <a:ext cx="404734" cy="404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4066" y="5338374"/>
            <a:ext cx="667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ne(1, </a:t>
            </a:r>
            <a:r>
              <a:rPr lang="en-US" sz="3600"/>
              <a:t>1</a:t>
            </a:r>
            <a:r>
              <a:rPr lang="en-US" sz="3600" smtClean="0"/>
              <a:t>) = ne(0, 1) + ne(1, 0)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4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4066" y="5338374"/>
            <a:ext cx="667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ne(x, y) = ne(x - 1, </a:t>
            </a:r>
            <a:r>
              <a:rPr lang="en-US" sz="3600" dirty="0"/>
              <a:t>y</a:t>
            </a:r>
            <a:r>
              <a:rPr lang="en-US" sz="3600" dirty="0" smtClean="0"/>
              <a:t>) + ne(x, y - 1)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71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8700" y="2576435"/>
            <a:ext cx="781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</a:t>
            </a:r>
            <a:r>
              <a:rPr lang="en-US" sz="4000" dirty="0" smtClean="0">
                <a:solidFill>
                  <a:srgbClr val="6F42C1"/>
                </a:solidFill>
              </a:rPr>
              <a:t>ne </a:t>
            </a:r>
            <a:r>
              <a:rPr lang="en-US" sz="4000" dirty="0" smtClean="0"/>
              <a:t>(</a:t>
            </a:r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x, </a:t>
            </a:r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y) { </a:t>
            </a:r>
            <a:endParaRPr lang="en-US" sz="4000" dirty="0" smtClean="0"/>
          </a:p>
          <a:p>
            <a:r>
              <a:rPr lang="en-US" sz="4000" dirty="0" smtClean="0">
                <a:solidFill>
                  <a:srgbClr val="D73A49"/>
                </a:solidFill>
              </a:rPr>
              <a:t>  return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5CC5"/>
                </a:solidFill>
              </a:rPr>
              <a:t>ne</a:t>
            </a:r>
            <a:r>
              <a:rPr lang="en-US" sz="4000" dirty="0" smtClean="0"/>
              <a:t>(x -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, y) + </a:t>
            </a:r>
            <a:r>
              <a:rPr lang="en-US" sz="4000" dirty="0" smtClean="0">
                <a:solidFill>
                  <a:srgbClr val="005CC5"/>
                </a:solidFill>
              </a:rPr>
              <a:t>ne</a:t>
            </a:r>
            <a:r>
              <a:rPr lang="en-US" sz="4000" dirty="0" smtClean="0"/>
              <a:t>(x, y -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);</a:t>
            </a:r>
          </a:p>
          <a:p>
            <a:r>
              <a:rPr lang="en-US" sz="4000" dirty="0" smtClean="0"/>
              <a:t>}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414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10744" y="2799624"/>
            <a:ext cx="404734" cy="404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5189" y="5261667"/>
            <a:ext cx="316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ne(0, 0)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15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974311" y="2828503"/>
            <a:ext cx="404734" cy="404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5189" y="5261667"/>
            <a:ext cx="316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ne(0, </a:t>
            </a:r>
            <a:r>
              <a:rPr lang="en-US" sz="3600" dirty="0"/>
              <a:t>1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97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40598"/>
              </p:ext>
            </p:extLst>
          </p:nvPr>
        </p:nvGraphicFramePr>
        <p:xfrm>
          <a:off x="3045189" y="1966628"/>
          <a:ext cx="3167922" cy="3160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74"/>
                <a:gridCol w="1055974"/>
                <a:gridCol w="1055974"/>
              </a:tblGrid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53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6017761" y="3854229"/>
            <a:ext cx="404734" cy="4047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0744" y="2796767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5280" y="2586906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5189" y="5261667"/>
            <a:ext cx="316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</a:t>
            </a:r>
            <a:r>
              <a:rPr lang="en-US" sz="3600" dirty="0" smtClean="0"/>
              <a:t>e(1, 0)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842822" y="3837482"/>
            <a:ext cx="404734" cy="404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3455" y="3672592"/>
            <a:ext cx="35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81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1778" y="2126730"/>
            <a:ext cx="78173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</a:t>
            </a:r>
            <a:r>
              <a:rPr lang="en-US" sz="4000" dirty="0" smtClean="0">
                <a:solidFill>
                  <a:srgbClr val="6F42C1"/>
                </a:solidFill>
              </a:rPr>
              <a:t>ne </a:t>
            </a:r>
            <a:r>
              <a:rPr lang="en-US" sz="4000" dirty="0" smtClean="0"/>
              <a:t>(</a:t>
            </a:r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x, </a:t>
            </a:r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y) { </a:t>
            </a:r>
            <a:endParaRPr lang="en-US" sz="4000" dirty="0" smtClean="0"/>
          </a:p>
          <a:p>
            <a:endParaRPr lang="en-US" sz="4000" dirty="0" smtClean="0">
              <a:solidFill>
                <a:srgbClr val="D73A49"/>
              </a:solidFill>
            </a:endParaRPr>
          </a:p>
          <a:p>
            <a:r>
              <a:rPr lang="en-US" sz="4000" dirty="0">
                <a:solidFill>
                  <a:srgbClr val="D73A49"/>
                </a:solidFill>
              </a:rPr>
              <a:t> </a:t>
            </a:r>
            <a:r>
              <a:rPr lang="en-US" sz="4000" dirty="0" smtClean="0">
                <a:solidFill>
                  <a:srgbClr val="D73A49"/>
                </a:solidFill>
              </a:rPr>
              <a:t>	???</a:t>
            </a:r>
          </a:p>
          <a:p>
            <a:r>
              <a:rPr lang="en-US" sz="4000" dirty="0" smtClean="0">
                <a:solidFill>
                  <a:srgbClr val="D73A49"/>
                </a:solidFill>
              </a:rPr>
              <a:t> </a:t>
            </a:r>
          </a:p>
          <a:p>
            <a:r>
              <a:rPr lang="en-US" sz="4000" dirty="0">
                <a:solidFill>
                  <a:srgbClr val="D73A49"/>
                </a:solidFill>
              </a:rPr>
              <a:t> </a:t>
            </a:r>
            <a:r>
              <a:rPr lang="en-US" sz="4000" dirty="0" smtClean="0">
                <a:solidFill>
                  <a:srgbClr val="D73A49"/>
                </a:solidFill>
              </a:rPr>
              <a:t> return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5CC5"/>
                </a:solidFill>
              </a:rPr>
              <a:t>ne</a:t>
            </a:r>
            <a:r>
              <a:rPr lang="en-US" sz="4000" dirty="0" smtClean="0"/>
              <a:t>(x -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, y) + </a:t>
            </a:r>
            <a:r>
              <a:rPr lang="en-US" sz="4000" dirty="0" smtClean="0">
                <a:solidFill>
                  <a:srgbClr val="005CC5"/>
                </a:solidFill>
              </a:rPr>
              <a:t>ne</a:t>
            </a:r>
            <a:r>
              <a:rPr lang="en-US" sz="4000" dirty="0" smtClean="0"/>
              <a:t>(x, y -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);</a:t>
            </a:r>
          </a:p>
          <a:p>
            <a:r>
              <a:rPr lang="en-US" sz="4000" dirty="0" smtClean="0"/>
              <a:t>}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5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Recursion from Piazza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1778" y="2126730"/>
            <a:ext cx="78173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</a:t>
            </a:r>
            <a:r>
              <a:rPr lang="en-US" sz="4000" dirty="0" smtClean="0">
                <a:solidFill>
                  <a:srgbClr val="6F42C1"/>
                </a:solidFill>
              </a:rPr>
              <a:t>ne </a:t>
            </a:r>
            <a:r>
              <a:rPr lang="en-US" sz="4000" dirty="0" smtClean="0"/>
              <a:t>(</a:t>
            </a:r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x, </a:t>
            </a:r>
            <a:r>
              <a:rPr lang="en-US" sz="4000" dirty="0">
                <a:solidFill>
                  <a:srgbClr val="D73A49"/>
                </a:solidFill>
              </a:rPr>
              <a:t>long</a:t>
            </a:r>
            <a:r>
              <a:rPr lang="en-US" sz="4000" dirty="0"/>
              <a:t> y) { </a:t>
            </a:r>
            <a:endParaRPr lang="en-US" sz="4000" dirty="0" smtClean="0"/>
          </a:p>
          <a:p>
            <a:r>
              <a:rPr lang="en-US" sz="4000" dirty="0" smtClean="0">
                <a:solidFill>
                  <a:srgbClr val="D73A49"/>
                </a:solidFill>
              </a:rPr>
              <a:t>  if</a:t>
            </a:r>
            <a:r>
              <a:rPr lang="en-US" sz="4000" dirty="0" smtClean="0"/>
              <a:t> (x == </a:t>
            </a:r>
            <a:r>
              <a:rPr lang="en-US" sz="4000" dirty="0" smtClean="0">
                <a:solidFill>
                  <a:srgbClr val="005CC5"/>
                </a:solidFill>
              </a:rPr>
              <a:t>0</a:t>
            </a:r>
            <a:r>
              <a:rPr lang="en-US" sz="4000" dirty="0" smtClean="0"/>
              <a:t> || y == </a:t>
            </a:r>
            <a:r>
              <a:rPr lang="en-US" sz="4000" dirty="0" smtClean="0">
                <a:solidFill>
                  <a:srgbClr val="005CC5"/>
                </a:solidFill>
              </a:rPr>
              <a:t>0</a:t>
            </a:r>
            <a:r>
              <a:rPr lang="en-US" sz="4000" dirty="0" smtClean="0"/>
              <a:t>) { </a:t>
            </a:r>
          </a:p>
          <a:p>
            <a:r>
              <a:rPr lang="en-US" sz="4000" dirty="0" smtClean="0">
                <a:solidFill>
                  <a:srgbClr val="D73A49"/>
                </a:solidFill>
              </a:rPr>
              <a:t>    return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; </a:t>
            </a:r>
          </a:p>
          <a:p>
            <a:r>
              <a:rPr lang="en-US" sz="4000" dirty="0" smtClean="0"/>
              <a:t>  } </a:t>
            </a:r>
          </a:p>
          <a:p>
            <a:r>
              <a:rPr lang="en-US" sz="4000" dirty="0" smtClean="0">
                <a:solidFill>
                  <a:srgbClr val="D73A49"/>
                </a:solidFill>
              </a:rPr>
              <a:t>  return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5CC5"/>
                </a:solidFill>
              </a:rPr>
              <a:t>ne</a:t>
            </a:r>
            <a:r>
              <a:rPr lang="en-US" sz="4000" dirty="0" smtClean="0"/>
              <a:t>(x -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, y) + </a:t>
            </a:r>
            <a:r>
              <a:rPr lang="en-US" sz="4000" dirty="0" smtClean="0">
                <a:solidFill>
                  <a:srgbClr val="005CC5"/>
                </a:solidFill>
              </a:rPr>
              <a:t>ne</a:t>
            </a:r>
            <a:r>
              <a:rPr lang="en-US" sz="4000" dirty="0" smtClean="0"/>
              <a:t>(x, y - </a:t>
            </a:r>
            <a:r>
              <a:rPr lang="en-US" sz="4000" dirty="0" smtClean="0">
                <a:solidFill>
                  <a:srgbClr val="005CC5"/>
                </a:solidFill>
              </a:rPr>
              <a:t>1</a:t>
            </a:r>
            <a:r>
              <a:rPr lang="en-US" sz="4000" dirty="0" smtClean="0"/>
              <a:t>);</a:t>
            </a:r>
          </a:p>
          <a:p>
            <a:r>
              <a:rPr lang="en-US" sz="4000" dirty="0" smtClean="0"/>
              <a:t>}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912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23" y="2291622"/>
            <a:ext cx="3882452" cy="2183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74988" y="4768889"/>
            <a:ext cx="7327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44444"/>
                </a:solidFill>
              </a:rPr>
              <a:t>https://</a:t>
            </a:r>
            <a:r>
              <a:rPr lang="en-US" sz="3600" dirty="0" err="1">
                <a:solidFill>
                  <a:srgbClr val="444444"/>
                </a:solidFill>
              </a:rPr>
              <a:t>play.kahoot.it</a:t>
            </a:r>
            <a:r>
              <a:rPr lang="en-US" sz="3600" dirty="0">
                <a:solidFill>
                  <a:srgbClr val="444444"/>
                </a:solidFill>
              </a:rPr>
              <a:t>/#/k/afc591d5-bc40-48d1-a190-4c3d2b987cca</a:t>
            </a:r>
            <a:endParaRPr lang="en-US" sz="3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 2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127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 2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1. 8 bits in 1 </a:t>
            </a:r>
            <a:r>
              <a:rPr lang="en-US" dirty="0" smtClean="0"/>
              <a:t>byte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2^k </a:t>
            </a:r>
            <a:r>
              <a:rPr lang="en-US" dirty="0"/>
              <a:t>values in 1 </a:t>
            </a:r>
            <a:r>
              <a:rPr lang="en-US" dirty="0" smtClean="0"/>
              <a:t>bit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3</a:t>
            </a:r>
            <a:r>
              <a:rPr lang="en-US" dirty="0"/>
              <a:t>. Not ok - method definition after calling </a:t>
            </a:r>
            <a:r>
              <a:rPr lang="en-US" dirty="0" smtClean="0"/>
              <a:t>it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4</a:t>
            </a:r>
            <a:r>
              <a:rPr lang="en-US" dirty="0"/>
              <a:t>. Not ok - return type is `long` even though it should be `void</a:t>
            </a:r>
            <a:r>
              <a:rPr lang="en-US" dirty="0" smtClean="0"/>
              <a:t>`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5</a:t>
            </a:r>
            <a:r>
              <a:rPr lang="en-US" dirty="0"/>
              <a:t>. </a:t>
            </a:r>
            <a:r>
              <a:rPr lang="en-US" dirty="0" smtClean="0"/>
              <a:t>Ok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6</a:t>
            </a:r>
            <a:r>
              <a:rPr lang="en-US" dirty="0"/>
              <a:t>. </a:t>
            </a:r>
            <a:r>
              <a:rPr lang="en-US" dirty="0" smtClean="0"/>
              <a:t>Not ok </a:t>
            </a:r>
            <a:r>
              <a:rPr lang="mr-IN" dirty="0" smtClean="0"/>
              <a:t>–</a:t>
            </a:r>
            <a:r>
              <a:rPr lang="en-US" dirty="0" smtClean="0"/>
              <a:t> a) comparing </a:t>
            </a:r>
            <a:r>
              <a:rPr lang="en-US" dirty="0" err="1"/>
              <a:t>int</a:t>
            </a:r>
            <a:r>
              <a:rPr lang="en-US" dirty="0"/>
              <a:t> with </a:t>
            </a:r>
            <a:r>
              <a:rPr lang="en-US" dirty="0" smtClean="0"/>
              <a:t>long, b) no parameter type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7</a:t>
            </a:r>
            <a:r>
              <a:rPr lang="en-US" dirty="0"/>
              <a:t>. </a:t>
            </a:r>
            <a:r>
              <a:rPr lang="en-US" dirty="0" smtClean="0"/>
              <a:t>Not ok </a:t>
            </a:r>
            <a:r>
              <a:rPr lang="mr-IN" dirty="0" smtClean="0"/>
              <a:t>–</a:t>
            </a:r>
            <a:r>
              <a:rPr lang="en-US" dirty="0" smtClean="0"/>
              <a:t> return type of the function should not be long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8</a:t>
            </a:r>
            <a:r>
              <a:rPr lang="en-US" dirty="0"/>
              <a:t>. uint32_t (max is (2^16 - 1)^2</a:t>
            </a:r>
            <a:r>
              <a:rPr lang="en-US" dirty="0" smtClean="0"/>
              <a:t>)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9</a:t>
            </a:r>
            <a:r>
              <a:rPr lang="en-US" dirty="0"/>
              <a:t>. 11 (order of evaluation</a:t>
            </a:r>
            <a:r>
              <a:rPr lang="en-US" dirty="0" smtClean="0"/>
              <a:t>)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10</a:t>
            </a:r>
            <a:r>
              <a:rPr lang="en-US" dirty="0"/>
              <a:t>. 4.5 (integer division</a:t>
            </a:r>
            <a:r>
              <a:rPr lang="en-US" dirty="0" smtClean="0"/>
              <a:t>)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11</a:t>
            </a:r>
            <a:r>
              <a:rPr lang="en-US" dirty="0"/>
              <a:t>. De Morgan's </a:t>
            </a:r>
            <a:r>
              <a:rPr lang="en-US" dirty="0" smtClean="0"/>
              <a:t>Law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12</a:t>
            </a:r>
            <a:r>
              <a:rPr lang="en-US" dirty="0"/>
              <a:t>. Nah - the way doubles are represented in computers means that one of them can be 0.30000000 and the other is 0.3000000001 (should do </a:t>
            </a:r>
            <a:r>
              <a:rPr lang="en-US" dirty="0" err="1"/>
              <a:t>fabs</a:t>
            </a:r>
            <a:r>
              <a:rPr lang="en-US" dirty="0"/>
              <a:t>(a - b) &lt; 0.0000001) 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498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Review Assignment 2 by today and let me know if there are any issues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For future assignments, try to review within 2 days of grading release so that I can update marks if needed</a:t>
            </a:r>
          </a:p>
        </p:txBody>
      </p:sp>
    </p:spTree>
    <p:extLst>
      <p:ext uri="{BB962C8B-B14F-4D97-AF65-F5344CB8AC3E}">
        <p14:creationId xmlns:p14="http://schemas.microsoft.com/office/powerpoint/2010/main" val="4081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Correctness of program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Style of program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0891"/>
              </p:ext>
            </p:extLst>
          </p:nvPr>
        </p:nvGraphicFramePr>
        <p:xfrm>
          <a:off x="1880953" y="401320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519"/>
                <a:gridCol w="41244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Marks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Description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mr-IN" sz="1800" baseline="0" dirty="0" smtClean="0"/>
                        <a:t>–</a:t>
                      </a:r>
                      <a:r>
                        <a:rPr lang="en-US" sz="1800" baseline="0" dirty="0" smtClean="0"/>
                        <a:t> 0.5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Very</a:t>
                      </a:r>
                      <a:r>
                        <a:rPr lang="en-US" sz="1800" baseline="0" dirty="0" smtClean="0"/>
                        <a:t> bad style (</a:t>
                      </a:r>
                      <a:r>
                        <a:rPr lang="en-US" sz="1800" i="1" baseline="0" dirty="0" smtClean="0"/>
                        <a:t>Hurts my eyes)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1.0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1.5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Somewhere in the middle (OK </a:t>
                      </a:r>
                      <a:r>
                        <a:rPr lang="en-US" sz="1800" dirty="0" err="1" smtClean="0"/>
                        <a:t>lah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Good (</a:t>
                      </a:r>
                      <a:r>
                        <a:rPr lang="en-US" sz="1800" i="1" dirty="0" smtClean="0"/>
                        <a:t>Keep</a:t>
                      </a:r>
                      <a:r>
                        <a:rPr lang="en-US" sz="1800" i="1" baseline="0" dirty="0" smtClean="0"/>
                        <a:t> it up</a:t>
                      </a:r>
                      <a:r>
                        <a:rPr lang="en-US" sz="1800" i="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7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inconsistent indentation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2507313"/>
            <a:ext cx="635000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63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2</a:t>
            </a:r>
            <a:br>
              <a:rPr lang="en-US" dirty="0" smtClean="0"/>
            </a:br>
            <a:r>
              <a:rPr lang="en-US" sz="3000" dirty="0" smtClean="0"/>
              <a:t>Stylistic issue: inconsistent indentation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8" y="2805242"/>
            <a:ext cx="7823797" cy="14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2211</TotalTime>
  <Words>914</Words>
  <Application>Microsoft Macintosh PowerPoint</Application>
  <PresentationFormat>On-screen Show (4:3)</PresentationFormat>
  <Paragraphs>193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Franklin Gothic Book</vt:lpstr>
      <vt:lpstr>Mangal</vt:lpstr>
      <vt:lpstr>Crop</vt:lpstr>
      <vt:lpstr>Tutorial 5 Group C10</vt:lpstr>
      <vt:lpstr>Plans for today</vt:lpstr>
      <vt:lpstr>PowerPoint Presentation</vt:lpstr>
      <vt:lpstr>Pre-mid recap 2 Kahoot </vt:lpstr>
      <vt:lpstr>Pre-mid recap 2 Kahoot </vt:lpstr>
      <vt:lpstr>Review: Assignment 2</vt:lpstr>
      <vt:lpstr>Review: Assignment 2</vt:lpstr>
      <vt:lpstr>Review: Assignment 2 Stylistic issue: inconsistent indentation</vt:lpstr>
      <vt:lpstr>Review: Assignment 2 Stylistic issue: inconsistent indentation</vt:lpstr>
      <vt:lpstr>Review: Assignment 2 Stylistic issue: inconsistent spacing</vt:lpstr>
      <vt:lpstr>Review: Assignment 2 Stylistic issue: inconsistent spacing</vt:lpstr>
      <vt:lpstr>Review: Assignment 2 Stylistic issue: non-descriptive names</vt:lpstr>
      <vt:lpstr>Review: Assignment 2 Stylistic issue: lack of comments</vt:lpstr>
      <vt:lpstr>Review: Assignment 2 Stylistic issue: lack of comments</vt:lpstr>
      <vt:lpstr>Review: Assignment 2 Stylistic issue: lack of comments</vt:lpstr>
      <vt:lpstr>Review: Assignment 2 Stylistic issue: lack of comments</vt:lpstr>
      <vt:lpstr>Review: Assignment 2 Stylistic issue: lack of comments</vt:lpstr>
      <vt:lpstr>Review: Assignment 2 Stylistic issue: lack of comments</vt:lpstr>
      <vt:lpstr>Review: Assignment 2 Stylistic issue: useless commented code</vt:lpstr>
      <vt:lpstr>Review: Assignment 2 Stylistic issue: excessive blank lines</vt:lpstr>
      <vt:lpstr>Review: Assignment 2</vt:lpstr>
      <vt:lpstr>Review: Assignment 2 pattern.c</vt:lpstr>
      <vt:lpstr>Exercise 2 Q2: Ordinal Suffix</vt:lpstr>
      <vt:lpstr>Exercise 2 Q2: Ordinal Suffix</vt:lpstr>
      <vt:lpstr>Exercise 2 Q2: Ordinal Suffix</vt:lpstr>
      <vt:lpstr>Exercise 3</vt:lpstr>
      <vt:lpstr>Exercise 3</vt:lpstr>
      <vt:lpstr>Recursion from Piazza</vt:lpstr>
      <vt:lpstr>Recursion from Piazza</vt:lpstr>
      <vt:lpstr>Recursion from Piazza</vt:lpstr>
      <vt:lpstr>Recursion from Piazza</vt:lpstr>
      <vt:lpstr>Recursion from Piazza</vt:lpstr>
      <vt:lpstr>Recursion from Piazza</vt:lpstr>
      <vt:lpstr>Recursion from Piazza</vt:lpstr>
      <vt:lpstr>Recursion from Piazza</vt:lpstr>
      <vt:lpstr>Recursion from Piazza</vt:lpstr>
      <vt:lpstr>Recursion from Piazza</vt:lpstr>
      <vt:lpstr>Recursion from Piazza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221</cp:revision>
  <dcterms:created xsi:type="dcterms:W3CDTF">2018-08-20T03:20:59Z</dcterms:created>
  <dcterms:modified xsi:type="dcterms:W3CDTF">2018-10-01T02:07:59Z</dcterms:modified>
</cp:coreProperties>
</file>